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5"/>
  </p:handoutMasterIdLst>
  <p:sldIdLst>
    <p:sldId id="256" r:id="rId2"/>
    <p:sldId id="259" r:id="rId3"/>
    <p:sldId id="257" r:id="rId4"/>
    <p:sldId id="258"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 id="27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893" autoAdjust="0"/>
    <p:restoredTop sz="94660"/>
  </p:normalViewPr>
  <p:slideViewPr>
    <p:cSldViewPr snapToGrid="0">
      <p:cViewPr varScale="1">
        <p:scale>
          <a:sx n="98" d="100"/>
          <a:sy n="98" d="100"/>
        </p:scale>
        <p:origin x="-108"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AC9579-9031-4E41-9364-FBC4D93406FF}" type="datetimeFigureOut">
              <a:rPr lang="en-US" smtClean="0"/>
              <a:t>11/15/2016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4C75CB-02B6-4678-A447-05DCDACC7467}" type="slidenum">
              <a:rPr lang="en-US" smtClean="0"/>
              <a:t>‹#›</a:t>
            </a:fld>
            <a:endParaRPr lang="en-US"/>
          </a:p>
        </p:txBody>
      </p:sp>
    </p:spTree>
    <p:extLst>
      <p:ext uri="{BB962C8B-B14F-4D97-AF65-F5344CB8AC3E}">
        <p14:creationId xmlns:p14="http://schemas.microsoft.com/office/powerpoint/2010/main" val="30567883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11/15/2016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11/15/2016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11/15/2016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11/15/2016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11/15/2016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indtools.com/pages/article/ei-quiz.htm#group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898" y="1023770"/>
            <a:ext cx="8825658" cy="4098735"/>
          </a:xfrm>
        </p:spPr>
        <p:txBody>
          <a:bodyPr/>
          <a:lstStyle/>
          <a:p>
            <a:pPr algn="ctr"/>
            <a:r>
              <a:rPr lang="en-US" dirty="0"/>
              <a:t>Emotional Intelligence in the Workplace</a:t>
            </a:r>
            <a:br>
              <a:rPr lang="en-US" dirty="0"/>
            </a:br>
            <a:r>
              <a:rPr lang="en-US" dirty="0"/>
              <a:t/>
            </a:r>
            <a:br>
              <a:rPr lang="en-US" dirty="0"/>
            </a:br>
            <a:r>
              <a:rPr lang="en-US" sz="3200" dirty="0"/>
              <a:t>Dr. Al Carlozzi</a:t>
            </a:r>
            <a:br>
              <a:rPr lang="en-US" sz="3200" dirty="0"/>
            </a:br>
            <a:r>
              <a:rPr lang="en-US" sz="3200" dirty="0"/>
              <a:t>Fallyn Lee</a:t>
            </a:r>
            <a:br>
              <a:rPr lang="en-US" sz="3200" dirty="0"/>
            </a:br>
            <a:r>
              <a:rPr lang="en-US" sz="3200" dirty="0"/>
              <a:t>OSU-Tulsa Counseling Center</a:t>
            </a:r>
            <a:endParaRPr lang="en-US" dirty="0"/>
          </a:p>
        </p:txBody>
      </p:sp>
      <p:sp>
        <p:nvSpPr>
          <p:cNvPr id="3" name="Subtitle 2"/>
          <p:cNvSpPr>
            <a:spLocks noGrp="1"/>
          </p:cNvSpPr>
          <p:nvPr>
            <p:ph type="subTitle" idx="1"/>
          </p:nvPr>
        </p:nvSpPr>
        <p:spPr>
          <a:xfrm>
            <a:off x="987004" y="6011836"/>
            <a:ext cx="10159751" cy="45719"/>
          </a:xfrm>
        </p:spPr>
        <p:txBody>
          <a:bodyPr>
            <a:normAutofit fontScale="25000" lnSpcReduction="20000"/>
          </a:bodyPr>
          <a:lstStyle/>
          <a:p>
            <a:pPr algn="ctr"/>
            <a:endParaRPr lang="en-US" sz="2400" dirty="0"/>
          </a:p>
        </p:txBody>
      </p:sp>
    </p:spTree>
    <p:extLst>
      <p:ext uri="{BB962C8B-B14F-4D97-AF65-F5344CB8AC3E}">
        <p14:creationId xmlns:p14="http://schemas.microsoft.com/office/powerpoint/2010/main" val="115122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p:cNvPicPr>
            <a:picLocks noChangeAspect="1"/>
          </p:cNvPicPr>
          <p:nvPr/>
        </p:nvPicPr>
        <p:blipFill>
          <a:blip r:embed="rId2"/>
          <a:stretch>
            <a:fillRect/>
          </a:stretch>
        </p:blipFill>
        <p:spPr>
          <a:xfrm>
            <a:off x="1491425" y="490875"/>
            <a:ext cx="8688274" cy="5534025"/>
          </a:xfrm>
          <a:prstGeom prst="rect">
            <a:avLst/>
          </a:prstGeom>
        </p:spPr>
      </p:pic>
    </p:spTree>
    <p:extLst>
      <p:ext uri="{BB962C8B-B14F-4D97-AF65-F5344CB8AC3E}">
        <p14:creationId xmlns:p14="http://schemas.microsoft.com/office/powerpoint/2010/main" val="275736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2268" y="595723"/>
            <a:ext cx="8939463" cy="5721101"/>
          </a:xfrm>
          <a:prstGeom prst="rect">
            <a:avLst/>
          </a:prstGeom>
        </p:spPr>
      </p:pic>
    </p:spTree>
    <p:extLst>
      <p:ext uri="{BB962C8B-B14F-4D97-AF65-F5344CB8AC3E}">
        <p14:creationId xmlns:p14="http://schemas.microsoft.com/office/powerpoint/2010/main" val="11792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 Can be Improved</a:t>
            </a:r>
          </a:p>
        </p:txBody>
      </p:sp>
      <p:sp>
        <p:nvSpPr>
          <p:cNvPr id="3" name="Content Placeholder 2"/>
          <p:cNvSpPr>
            <a:spLocks noGrp="1"/>
          </p:cNvSpPr>
          <p:nvPr>
            <p:ph idx="1"/>
          </p:nvPr>
        </p:nvSpPr>
        <p:spPr/>
        <p:txBody>
          <a:bodyPr>
            <a:normAutofit/>
          </a:bodyPr>
          <a:lstStyle/>
          <a:p>
            <a:r>
              <a:rPr lang="en-US" sz="2400" dirty="0"/>
              <a:t>Research has shown that EQ is changeable</a:t>
            </a:r>
          </a:p>
          <a:p>
            <a:r>
              <a:rPr lang="en-US" sz="2400" dirty="0"/>
              <a:t>If you are willing and desirous of improvement, you can change</a:t>
            </a:r>
          </a:p>
          <a:p>
            <a:r>
              <a:rPr lang="en-US" sz="2400" dirty="0"/>
              <a:t>Benefits are not limited to career, but higher EQ contributes to greater general happiness, better mental and physical health, improved relationships, and a decrease in levels of cortisol, the stress hormone</a:t>
            </a:r>
          </a:p>
          <a:p>
            <a:r>
              <a:rPr lang="en-US" sz="2400" dirty="0"/>
              <a:t>Five ways to boost EQ</a:t>
            </a:r>
          </a:p>
        </p:txBody>
      </p:sp>
    </p:spTree>
    <p:extLst>
      <p:ext uri="{BB962C8B-B14F-4D97-AF65-F5344CB8AC3E}">
        <p14:creationId xmlns:p14="http://schemas.microsoft.com/office/powerpoint/2010/main" val="244944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Improve Self-Awareness</a:t>
            </a:r>
          </a:p>
        </p:txBody>
      </p:sp>
      <p:sp>
        <p:nvSpPr>
          <p:cNvPr id="3" name="Content Placeholder 2"/>
          <p:cNvSpPr>
            <a:spLocks noGrp="1"/>
          </p:cNvSpPr>
          <p:nvPr>
            <p:ph idx="1"/>
          </p:nvPr>
        </p:nvSpPr>
        <p:spPr>
          <a:xfrm>
            <a:off x="1154954" y="2052735"/>
            <a:ext cx="8825659" cy="4208105"/>
          </a:xfrm>
        </p:spPr>
        <p:txBody>
          <a:bodyPr>
            <a:normAutofit fontScale="92500"/>
          </a:bodyPr>
          <a:lstStyle/>
          <a:p>
            <a:endParaRPr lang="en-US" sz="2400" dirty="0"/>
          </a:p>
          <a:p>
            <a:r>
              <a:rPr lang="en-US" sz="2400" dirty="0"/>
              <a:t>Attend to how you feel and the sources of your emotions</a:t>
            </a:r>
          </a:p>
          <a:p>
            <a:r>
              <a:rPr lang="en-US" sz="2400" dirty="0"/>
              <a:t>Recognize that emotions are fleeting and should not always be the basis of communication and action</a:t>
            </a:r>
          </a:p>
          <a:p>
            <a:r>
              <a:rPr lang="en-US" sz="2400" dirty="0"/>
              <a:t>Consider how your negative emotions might affect others with whom you work</a:t>
            </a:r>
          </a:p>
          <a:p>
            <a:r>
              <a:rPr lang="en-US" sz="2400" dirty="0"/>
              <a:t>Think about ways you can manage your emotions to avoid saying or doing things you might regret</a:t>
            </a:r>
          </a:p>
          <a:p>
            <a:r>
              <a:rPr lang="en-US" sz="2400" dirty="0"/>
              <a:t>Do an honest self-assessment of how well you handle your emotions in given situations</a:t>
            </a:r>
          </a:p>
        </p:txBody>
      </p:sp>
    </p:spTree>
    <p:extLst>
      <p:ext uri="{BB962C8B-B14F-4D97-AF65-F5344CB8AC3E}">
        <p14:creationId xmlns:p14="http://schemas.microsoft.com/office/powerpoint/2010/main" val="17464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Improve Self-Regulation</a:t>
            </a:r>
          </a:p>
        </p:txBody>
      </p:sp>
      <p:sp>
        <p:nvSpPr>
          <p:cNvPr id="3" name="Content Placeholder 2"/>
          <p:cNvSpPr>
            <a:spLocks noGrp="1"/>
          </p:cNvSpPr>
          <p:nvPr>
            <p:ph idx="1"/>
          </p:nvPr>
        </p:nvSpPr>
        <p:spPr>
          <a:xfrm>
            <a:off x="1154954" y="1978089"/>
            <a:ext cx="8825659" cy="4469363"/>
          </a:xfrm>
        </p:spPr>
        <p:txBody>
          <a:bodyPr>
            <a:normAutofit fontScale="92500" lnSpcReduction="10000"/>
          </a:bodyPr>
          <a:lstStyle/>
          <a:p>
            <a:endParaRPr lang="en-US" sz="2400" dirty="0"/>
          </a:p>
          <a:p>
            <a:r>
              <a:rPr lang="en-US" sz="2400" dirty="0"/>
              <a:t>In emotionally-charged situations, wait a while, allowing time to think before you respond or make a decision</a:t>
            </a:r>
          </a:p>
          <a:p>
            <a:r>
              <a:rPr lang="en-US" sz="2400" dirty="0"/>
              <a:t>Stay uninvolved in office drama, in “us” versus “them” groupings and side-taking (avoid triangulation)</a:t>
            </a:r>
          </a:p>
          <a:p>
            <a:r>
              <a:rPr lang="en-US" sz="2400" dirty="0"/>
              <a:t>Accept that frustrations and disappointments are part of all work environments and part of life</a:t>
            </a:r>
          </a:p>
          <a:p>
            <a:r>
              <a:rPr lang="en-US" sz="2400" dirty="0"/>
              <a:t>Rather than complaining, blaming, or acting out, present ideas for solving problems in a calm and professional manner</a:t>
            </a:r>
          </a:p>
          <a:p>
            <a:r>
              <a:rPr lang="en-US" sz="2400" dirty="0"/>
              <a:t>Find ways to manage your stress outside of work through exercise, meditation, hobbies or other interests, talking with family and friends </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88313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Improve Motivation</a:t>
            </a:r>
          </a:p>
        </p:txBody>
      </p:sp>
      <p:sp>
        <p:nvSpPr>
          <p:cNvPr id="3" name="Content Placeholder 2"/>
          <p:cNvSpPr>
            <a:spLocks noGrp="1"/>
          </p:cNvSpPr>
          <p:nvPr>
            <p:ph idx="1"/>
          </p:nvPr>
        </p:nvSpPr>
        <p:spPr/>
        <p:txBody>
          <a:bodyPr>
            <a:normAutofit/>
          </a:bodyPr>
          <a:lstStyle/>
          <a:p>
            <a:r>
              <a:rPr lang="en-US" sz="2400" dirty="0"/>
              <a:t>Focus on what you love about your job, what you find fulfilling (your passion and enthusiasm for your work)</a:t>
            </a:r>
          </a:p>
          <a:p>
            <a:r>
              <a:rPr lang="en-US" sz="2400" dirty="0"/>
              <a:t>Practice optimism (consciously changing your thoughts and words from negative to positive, acting as if)</a:t>
            </a:r>
          </a:p>
          <a:p>
            <a:r>
              <a:rPr lang="en-US" sz="2400" dirty="0"/>
              <a:t>Establish inspiring yet realistic goals and steps you can take to reach those goals</a:t>
            </a:r>
          </a:p>
          <a:p>
            <a:r>
              <a:rPr lang="en-US" sz="2400" dirty="0"/>
              <a:t>Recognize that fellow workers are attracted to positive, inspiring, and energized people</a:t>
            </a:r>
          </a:p>
        </p:txBody>
      </p:sp>
    </p:spTree>
    <p:extLst>
      <p:ext uri="{BB962C8B-B14F-4D97-AF65-F5344CB8AC3E}">
        <p14:creationId xmlns:p14="http://schemas.microsoft.com/office/powerpoint/2010/main" val="76287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Improve Empathic Skills</a:t>
            </a:r>
          </a:p>
        </p:txBody>
      </p:sp>
      <p:sp>
        <p:nvSpPr>
          <p:cNvPr id="3" name="Content Placeholder 2"/>
          <p:cNvSpPr>
            <a:spLocks noGrp="1"/>
          </p:cNvSpPr>
          <p:nvPr>
            <p:ph idx="1"/>
          </p:nvPr>
        </p:nvSpPr>
        <p:spPr/>
        <p:txBody>
          <a:bodyPr>
            <a:normAutofit fontScale="92500" lnSpcReduction="10000"/>
          </a:bodyPr>
          <a:lstStyle/>
          <a:p>
            <a:r>
              <a:rPr lang="en-US" sz="2400" dirty="0"/>
              <a:t>Practice active listening, making every effort to hear what others are feeling and thinking</a:t>
            </a:r>
          </a:p>
          <a:p>
            <a:r>
              <a:rPr lang="en-US" sz="2400" dirty="0"/>
              <a:t>Rather than judge others, make conscious efforts to see others’ points of view (perspective-taking)</a:t>
            </a:r>
          </a:p>
          <a:p>
            <a:r>
              <a:rPr lang="en-US" sz="2400" dirty="0"/>
              <a:t>Validate or acknowledge the merit of the others’ points of view</a:t>
            </a:r>
          </a:p>
          <a:p>
            <a:r>
              <a:rPr lang="en-US" sz="2400" dirty="0"/>
              <a:t>Treat others the way you would like to be treated</a:t>
            </a:r>
          </a:p>
          <a:p>
            <a:r>
              <a:rPr lang="en-US" sz="2400" dirty="0"/>
              <a:t>Be interested more in achieving the best outcome, rather than in being right or winning </a:t>
            </a:r>
          </a:p>
          <a:p>
            <a:pPr marL="0" indent="0">
              <a:buNone/>
            </a:pPr>
            <a:endParaRPr lang="en-US" sz="2400" dirty="0"/>
          </a:p>
        </p:txBody>
      </p:sp>
    </p:spTree>
    <p:extLst>
      <p:ext uri="{BB962C8B-B14F-4D97-AF65-F5344CB8AC3E}">
        <p14:creationId xmlns:p14="http://schemas.microsoft.com/office/powerpoint/2010/main" val="124686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Improve Social Skills</a:t>
            </a:r>
          </a:p>
        </p:txBody>
      </p:sp>
      <p:sp>
        <p:nvSpPr>
          <p:cNvPr id="3" name="Content Placeholder 2"/>
          <p:cNvSpPr>
            <a:spLocks noGrp="1"/>
          </p:cNvSpPr>
          <p:nvPr>
            <p:ph idx="1"/>
          </p:nvPr>
        </p:nvSpPr>
        <p:spPr/>
        <p:txBody>
          <a:bodyPr>
            <a:normAutofit/>
          </a:bodyPr>
          <a:lstStyle/>
          <a:p>
            <a:r>
              <a:rPr lang="en-US" sz="2400" dirty="0"/>
              <a:t>Communicate effectively both verbally and in writing</a:t>
            </a:r>
          </a:p>
          <a:p>
            <a:r>
              <a:rPr lang="en-US" sz="2400" dirty="0"/>
              <a:t>If trying to persuade others, draw upon sound knowledge and reasoning, as well as your passion</a:t>
            </a:r>
          </a:p>
          <a:p>
            <a:r>
              <a:rPr lang="en-US" sz="2400" dirty="0"/>
              <a:t>Be even-handed and calm (the voice of reason) committed to finding the best outcome</a:t>
            </a:r>
          </a:p>
          <a:p>
            <a:r>
              <a:rPr lang="en-US" sz="2400" dirty="0"/>
              <a:t>Know the persons with whom you are relating, finessing and tailoring your interactions to best fit their personality, culture, and position  </a:t>
            </a:r>
          </a:p>
        </p:txBody>
      </p:sp>
    </p:spTree>
    <p:extLst>
      <p:ext uri="{BB962C8B-B14F-4D97-AF65-F5344CB8AC3E}">
        <p14:creationId xmlns:p14="http://schemas.microsoft.com/office/powerpoint/2010/main" val="219601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 EQ</a:t>
            </a:r>
          </a:p>
        </p:txBody>
      </p:sp>
      <p:sp>
        <p:nvSpPr>
          <p:cNvPr id="3" name="Content Placeholder 2"/>
          <p:cNvSpPr>
            <a:spLocks noGrp="1"/>
          </p:cNvSpPr>
          <p:nvPr>
            <p:ph idx="1"/>
          </p:nvPr>
        </p:nvSpPr>
        <p:spPr/>
        <p:txBody>
          <a:bodyPr/>
          <a:lstStyle/>
          <a:p>
            <a:pPr marL="0" indent="0">
              <a:buNone/>
            </a:pPr>
            <a:endParaRPr lang="en-US" sz="2400" dirty="0">
              <a:hlinkClick r:id="rId2"/>
            </a:endParaRPr>
          </a:p>
          <a:p>
            <a:r>
              <a:rPr lang="en-US" sz="2400" dirty="0">
                <a:hlinkClick r:id="rId2"/>
              </a:rPr>
              <a:t>https://www.mindtools.com/pages/article/ei-quiz.htm#groups</a:t>
            </a:r>
            <a:endParaRPr lang="en-US" sz="2400" dirty="0"/>
          </a:p>
          <a:p>
            <a:pPr marL="0" indent="0">
              <a:buNone/>
            </a:pPr>
            <a:endParaRPr lang="en-US" sz="2400" dirty="0"/>
          </a:p>
          <a:p>
            <a:endParaRPr lang="en-US" sz="2400" dirty="0"/>
          </a:p>
          <a:p>
            <a:endParaRPr lang="en-US" dirty="0"/>
          </a:p>
        </p:txBody>
      </p:sp>
    </p:spTree>
    <p:extLst>
      <p:ext uri="{BB962C8B-B14F-4D97-AF65-F5344CB8AC3E}">
        <p14:creationId xmlns:p14="http://schemas.microsoft.com/office/powerpoint/2010/main" val="1128958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Illustration #1</a:t>
            </a:r>
          </a:p>
        </p:txBody>
      </p:sp>
      <p:sp>
        <p:nvSpPr>
          <p:cNvPr id="3" name="Content Placeholder 2"/>
          <p:cNvSpPr>
            <a:spLocks noGrp="1"/>
          </p:cNvSpPr>
          <p:nvPr>
            <p:ph idx="1"/>
          </p:nvPr>
        </p:nvSpPr>
        <p:spPr/>
        <p:txBody>
          <a:bodyPr>
            <a:normAutofit/>
          </a:bodyPr>
          <a:lstStyle/>
          <a:p>
            <a:r>
              <a:rPr lang="en-US" sz="2400" dirty="0"/>
              <a:t>You are feeling overwhelmed at work, with too many responsibilities and not enough time to fulfill all that has been piled on your plate. You are worried that if this continues, it will negatively affect your performance and your health. What are some emotionally intelligent ways to handle this?</a:t>
            </a:r>
          </a:p>
        </p:txBody>
      </p:sp>
    </p:spTree>
    <p:extLst>
      <p:ext uri="{BB962C8B-B14F-4D97-AF65-F5344CB8AC3E}">
        <p14:creationId xmlns:p14="http://schemas.microsoft.com/office/powerpoint/2010/main" val="332362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Goleman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291" y="2496709"/>
            <a:ext cx="2934031" cy="38802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79" y="2496709"/>
            <a:ext cx="2886323" cy="3880238"/>
          </a:xfrm>
          <a:prstGeom prst="rect">
            <a:avLst/>
          </a:prstGeom>
        </p:spPr>
      </p:pic>
    </p:spTree>
    <p:extLst>
      <p:ext uri="{BB962C8B-B14F-4D97-AF65-F5344CB8AC3E}">
        <p14:creationId xmlns:p14="http://schemas.microsoft.com/office/powerpoint/2010/main" val="150597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Illustration #2</a:t>
            </a:r>
          </a:p>
        </p:txBody>
      </p:sp>
      <p:sp>
        <p:nvSpPr>
          <p:cNvPr id="3" name="Content Placeholder 2"/>
          <p:cNvSpPr>
            <a:spLocks noGrp="1"/>
          </p:cNvSpPr>
          <p:nvPr>
            <p:ph idx="1"/>
          </p:nvPr>
        </p:nvSpPr>
        <p:spPr/>
        <p:txBody>
          <a:bodyPr/>
          <a:lstStyle/>
          <a:p>
            <a:r>
              <a:rPr lang="en-US" sz="2400" dirty="0"/>
              <a:t>You hear through the grapevine that leadership is considering options for reorganizing your department. Some co-workers are very alarmed, and talk with others about worst case scenarios, while others are acting like there is nothing they can do or say about it. How might you feel, think, or act in response to such a rumor?</a:t>
            </a:r>
            <a:r>
              <a:rPr lang="en-US" dirty="0"/>
              <a:t> </a:t>
            </a:r>
          </a:p>
        </p:txBody>
      </p:sp>
    </p:spTree>
    <p:extLst>
      <p:ext uri="{BB962C8B-B14F-4D97-AF65-F5344CB8AC3E}">
        <p14:creationId xmlns:p14="http://schemas.microsoft.com/office/powerpoint/2010/main" val="241212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Illustration #3</a:t>
            </a:r>
          </a:p>
        </p:txBody>
      </p:sp>
      <p:sp>
        <p:nvSpPr>
          <p:cNvPr id="3" name="Content Placeholder 2"/>
          <p:cNvSpPr>
            <a:spLocks noGrp="1"/>
          </p:cNvSpPr>
          <p:nvPr>
            <p:ph idx="1"/>
          </p:nvPr>
        </p:nvSpPr>
        <p:spPr/>
        <p:txBody>
          <a:bodyPr>
            <a:normAutofit/>
          </a:bodyPr>
          <a:lstStyle/>
          <a:p>
            <a:r>
              <a:rPr lang="en-US" sz="2400" dirty="0"/>
              <a:t>You are a supervisor of several staff who work in an office that serves students. A staff member comes to you to inform you that she has observed another employee in the office being abrupt with students. She tells you that she wasn’t going to say anything to you, but noticed a student leave the office in tears after interacting with that employee. How can you handle this situation in an emotionally intelligent manner?</a:t>
            </a:r>
          </a:p>
        </p:txBody>
      </p:sp>
    </p:spTree>
    <p:extLst>
      <p:ext uri="{BB962C8B-B14F-4D97-AF65-F5344CB8AC3E}">
        <p14:creationId xmlns:p14="http://schemas.microsoft.com/office/powerpoint/2010/main" val="83791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Illustration #4</a:t>
            </a:r>
          </a:p>
        </p:txBody>
      </p:sp>
      <p:sp>
        <p:nvSpPr>
          <p:cNvPr id="3" name="Content Placeholder 2"/>
          <p:cNvSpPr>
            <a:spLocks noGrp="1"/>
          </p:cNvSpPr>
          <p:nvPr>
            <p:ph idx="1"/>
          </p:nvPr>
        </p:nvSpPr>
        <p:spPr/>
        <p:txBody>
          <a:bodyPr>
            <a:normAutofit/>
          </a:bodyPr>
          <a:lstStyle/>
          <a:p>
            <a:r>
              <a:rPr lang="en-US" sz="2400" dirty="0"/>
              <a:t>You become aware that a couple of staff members are making negative comments about another staff member, who happens to be an LGBTQ person. What feelings and thoughts would you have about this, and what might be emotionally intelligent ways to handle it, if you were the supervisor or a fellow staff member?</a:t>
            </a:r>
          </a:p>
        </p:txBody>
      </p:sp>
    </p:spTree>
    <p:extLst>
      <p:ext uri="{BB962C8B-B14F-4D97-AF65-F5344CB8AC3E}">
        <p14:creationId xmlns:p14="http://schemas.microsoft.com/office/powerpoint/2010/main" val="40380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Illustration #5</a:t>
            </a:r>
          </a:p>
        </p:txBody>
      </p:sp>
      <p:sp>
        <p:nvSpPr>
          <p:cNvPr id="3" name="Content Placeholder 2"/>
          <p:cNvSpPr>
            <a:spLocks noGrp="1"/>
          </p:cNvSpPr>
          <p:nvPr>
            <p:ph idx="1"/>
          </p:nvPr>
        </p:nvSpPr>
        <p:spPr/>
        <p:txBody>
          <a:bodyPr>
            <a:normAutofit/>
          </a:bodyPr>
          <a:lstStyle/>
          <a:p>
            <a:r>
              <a:rPr lang="en-US" sz="2400" dirty="0"/>
              <a:t>A staff member comes to work very happy after election day, and bursts into the office saying how thrilled she is that the person she voted for won the election. In what manner might an emotionally intelligent co-worker or supervisor respond to this person?</a:t>
            </a:r>
          </a:p>
        </p:txBody>
      </p:sp>
    </p:spTree>
    <p:extLst>
      <p:ext uri="{BB962C8B-B14F-4D97-AF65-F5344CB8AC3E}">
        <p14:creationId xmlns:p14="http://schemas.microsoft.com/office/powerpoint/2010/main" val="426646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Emotional Intelligence (EQ)?</a:t>
            </a:r>
          </a:p>
        </p:txBody>
      </p:sp>
      <p:sp>
        <p:nvSpPr>
          <p:cNvPr id="3" name="Content Placeholder 2"/>
          <p:cNvSpPr>
            <a:spLocks noGrp="1"/>
          </p:cNvSpPr>
          <p:nvPr>
            <p:ph idx="1"/>
          </p:nvPr>
        </p:nvSpPr>
        <p:spPr/>
        <p:txBody>
          <a:bodyPr>
            <a:normAutofit/>
          </a:bodyPr>
          <a:lstStyle/>
          <a:p>
            <a:r>
              <a:rPr lang="en-US" sz="2400" dirty="0"/>
              <a:t>The ability to be aware of, name, and manage or regulate one’s own emotions</a:t>
            </a:r>
          </a:p>
          <a:p>
            <a:r>
              <a:rPr lang="en-US" sz="2400" dirty="0"/>
              <a:t>The ability to be aware of, name, and understand the emotions of others</a:t>
            </a:r>
          </a:p>
          <a:p>
            <a:r>
              <a:rPr lang="en-US" sz="2400" dirty="0"/>
              <a:t>The ability to relate to others effectively, both personally and professionally, in a wide range of roles and settings</a:t>
            </a:r>
          </a:p>
          <a:p>
            <a:endParaRPr lang="en-US" sz="2400" dirty="0"/>
          </a:p>
        </p:txBody>
      </p:sp>
    </p:spTree>
    <p:extLst>
      <p:ext uri="{BB962C8B-B14F-4D97-AF65-F5344CB8AC3E}">
        <p14:creationId xmlns:p14="http://schemas.microsoft.com/office/powerpoint/2010/main" val="86548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EQ Important at Work?</a:t>
            </a:r>
          </a:p>
        </p:txBody>
      </p:sp>
      <p:sp>
        <p:nvSpPr>
          <p:cNvPr id="3" name="Content Placeholder 2"/>
          <p:cNvSpPr>
            <a:spLocks noGrp="1"/>
          </p:cNvSpPr>
          <p:nvPr>
            <p:ph idx="1"/>
          </p:nvPr>
        </p:nvSpPr>
        <p:spPr>
          <a:xfrm>
            <a:off x="1266272" y="2428874"/>
            <a:ext cx="8825659" cy="3990975"/>
          </a:xfrm>
        </p:spPr>
        <p:txBody>
          <a:bodyPr>
            <a:normAutofit fontScale="92500"/>
          </a:bodyPr>
          <a:lstStyle/>
          <a:p>
            <a:r>
              <a:rPr lang="en-US" sz="2400" dirty="0"/>
              <a:t>Our ability to work together is influenced by our emotions</a:t>
            </a:r>
          </a:p>
          <a:p>
            <a:r>
              <a:rPr lang="en-US" sz="2400" dirty="0"/>
              <a:t>Being aware of our emotions helps us to think before we act (</a:t>
            </a:r>
            <a:r>
              <a:rPr lang="en-US" sz="2400" b="1" dirty="0"/>
              <a:t>self-reflection</a:t>
            </a:r>
            <a:r>
              <a:rPr lang="en-US" sz="2400" dirty="0"/>
              <a:t>)</a:t>
            </a:r>
          </a:p>
          <a:p>
            <a:r>
              <a:rPr lang="en-US" sz="2400" dirty="0"/>
              <a:t>EQ helps us manage emotions and behaviors (</a:t>
            </a:r>
            <a:r>
              <a:rPr lang="en-US" sz="2400" b="1" dirty="0"/>
              <a:t>self-regulation</a:t>
            </a:r>
            <a:r>
              <a:rPr lang="en-US" sz="2400" dirty="0"/>
              <a:t>)</a:t>
            </a:r>
          </a:p>
          <a:p>
            <a:r>
              <a:rPr lang="en-US" sz="2400" dirty="0"/>
              <a:t>Being aware of others’ emotions helps us understand and connect with them as people and as co-workers (</a:t>
            </a:r>
            <a:r>
              <a:rPr lang="en-US" sz="2400" b="1" dirty="0"/>
              <a:t>empathy</a:t>
            </a:r>
            <a:r>
              <a:rPr lang="en-US" sz="2400" dirty="0"/>
              <a:t>)</a:t>
            </a:r>
          </a:p>
          <a:p>
            <a:r>
              <a:rPr lang="en-US" sz="2400" dirty="0"/>
              <a:t>People with high EQ are more empathic, open to diverse perspectives, resilient, motivated, interpersonally competent, and successful at work</a:t>
            </a:r>
          </a:p>
          <a:p>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168619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EQ</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8808" y="2507531"/>
            <a:ext cx="4883085" cy="4204354"/>
          </a:xfrm>
        </p:spPr>
      </p:pic>
    </p:spTree>
    <p:extLst>
      <p:ext uri="{BB962C8B-B14F-4D97-AF65-F5344CB8AC3E}">
        <p14:creationId xmlns:p14="http://schemas.microsoft.com/office/powerpoint/2010/main" val="428977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Low EQ in the Workplace</a:t>
            </a:r>
          </a:p>
        </p:txBody>
      </p:sp>
      <p:sp>
        <p:nvSpPr>
          <p:cNvPr id="5" name="Content Placeholder 4"/>
          <p:cNvSpPr>
            <a:spLocks noGrp="1"/>
          </p:cNvSpPr>
          <p:nvPr>
            <p:ph idx="1"/>
          </p:nvPr>
        </p:nvSpPr>
        <p:spPr>
          <a:xfrm>
            <a:off x="1154954" y="2394408"/>
            <a:ext cx="8825659" cy="3883844"/>
          </a:xfrm>
        </p:spPr>
        <p:txBody>
          <a:bodyPr>
            <a:normAutofit fontScale="85000" lnSpcReduction="10000"/>
          </a:bodyPr>
          <a:lstStyle/>
          <a:p>
            <a:r>
              <a:rPr lang="en-US" sz="2600" dirty="0"/>
              <a:t>Blaming others</a:t>
            </a:r>
          </a:p>
          <a:p>
            <a:r>
              <a:rPr lang="en-US" sz="2600" dirty="0"/>
              <a:t>Seeing oneself as the victim in many situations</a:t>
            </a:r>
          </a:p>
          <a:p>
            <a:r>
              <a:rPr lang="en-US" sz="2600" dirty="0"/>
              <a:t>Inability to hear critical feedback, no matter how constructively provided</a:t>
            </a:r>
          </a:p>
          <a:p>
            <a:r>
              <a:rPr lang="en-US" sz="2600" dirty="0"/>
              <a:t>Diverse perspectives are neither welcomed nor valued</a:t>
            </a:r>
          </a:p>
          <a:p>
            <a:r>
              <a:rPr lang="en-US" sz="2600" dirty="0"/>
              <a:t>Inability to adapt to change</a:t>
            </a:r>
          </a:p>
          <a:p>
            <a:r>
              <a:rPr lang="en-US" sz="2600" dirty="0"/>
              <a:t>Passive, aggressive, or passive-aggressive communication</a:t>
            </a:r>
          </a:p>
          <a:p>
            <a:r>
              <a:rPr lang="en-US" sz="2600" dirty="0"/>
              <a:t>Triangulation</a:t>
            </a:r>
          </a:p>
          <a:p>
            <a:r>
              <a:rPr lang="en-US" sz="2600" dirty="0"/>
              <a:t>Decreased motivation, satisfaction, and success at work</a:t>
            </a:r>
          </a:p>
          <a:p>
            <a:endParaRPr lang="en-US" sz="2400" dirty="0"/>
          </a:p>
          <a:p>
            <a:endParaRPr lang="en-US" sz="2400" dirty="0"/>
          </a:p>
        </p:txBody>
      </p:sp>
    </p:spTree>
    <p:extLst>
      <p:ext uri="{BB962C8B-B14F-4D97-AF65-F5344CB8AC3E}">
        <p14:creationId xmlns:p14="http://schemas.microsoft.com/office/powerpoint/2010/main" val="95977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 Involves Emotion and Cognition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856322"/>
            <a:ext cx="3893270" cy="3026004"/>
          </a:xfrm>
        </p:spPr>
      </p:pic>
    </p:spTree>
    <p:extLst>
      <p:ext uri="{BB962C8B-B14F-4D97-AF65-F5344CB8AC3E}">
        <p14:creationId xmlns:p14="http://schemas.microsoft.com/office/powerpoint/2010/main" val="225008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EQ Develop?</a:t>
            </a:r>
          </a:p>
        </p:txBody>
      </p:sp>
      <p:sp>
        <p:nvSpPr>
          <p:cNvPr id="3" name="Content Placeholder 2"/>
          <p:cNvSpPr>
            <a:spLocks noGrp="1"/>
          </p:cNvSpPr>
          <p:nvPr>
            <p:ph idx="1"/>
          </p:nvPr>
        </p:nvSpPr>
        <p:spPr>
          <a:xfrm>
            <a:off x="1154954" y="1937084"/>
            <a:ext cx="8825659" cy="4511841"/>
          </a:xfrm>
        </p:spPr>
        <p:txBody>
          <a:bodyPr>
            <a:normAutofit/>
          </a:bodyPr>
          <a:lstStyle/>
          <a:p>
            <a:pPr marL="0" indent="0">
              <a:buNone/>
            </a:pPr>
            <a:endParaRPr lang="en-US" sz="2400" dirty="0"/>
          </a:p>
          <a:p>
            <a:r>
              <a:rPr lang="en-US" sz="2400" dirty="0"/>
              <a:t>Personality and temperament </a:t>
            </a:r>
          </a:p>
          <a:p>
            <a:r>
              <a:rPr lang="en-US" sz="2400" dirty="0"/>
              <a:t>Social role-taking opportunities</a:t>
            </a:r>
          </a:p>
          <a:p>
            <a:r>
              <a:rPr lang="en-US" sz="2400" dirty="0"/>
              <a:t>Experiences help “shape” the brain </a:t>
            </a:r>
          </a:p>
          <a:p>
            <a:r>
              <a:rPr lang="en-US" sz="2400" dirty="0"/>
              <a:t>Habits deeply learned early in life</a:t>
            </a:r>
          </a:p>
          <a:p>
            <a:r>
              <a:rPr lang="en-US" sz="2400" dirty="0"/>
              <a:t>Habitual repertoire of feelings, thoughts, and actions are so heavily learned that they become established in the brain as default responses that are automatic and spontaneous, often with little awareness of choosing to do so</a:t>
            </a:r>
          </a:p>
          <a:p>
            <a:endParaRPr lang="en-US" sz="2400" dirty="0"/>
          </a:p>
          <a:p>
            <a:pPr marL="0" indent="0">
              <a:buNone/>
            </a:pPr>
            <a:endParaRPr lang="en-US" sz="2400" dirty="0"/>
          </a:p>
          <a:p>
            <a:endParaRPr lang="en-US" sz="2400" dirty="0"/>
          </a:p>
          <a:p>
            <a:pPr marL="0" indent="0">
              <a:buNone/>
            </a:pPr>
            <a:endParaRPr lang="en-US" sz="2400" dirty="0"/>
          </a:p>
          <a:p>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53490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Brains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7075" y="2609851"/>
            <a:ext cx="5000625" cy="3590924"/>
          </a:xfrm>
        </p:spPr>
      </p:pic>
    </p:spTree>
    <p:extLst>
      <p:ext uri="{BB962C8B-B14F-4D97-AF65-F5344CB8AC3E}">
        <p14:creationId xmlns:p14="http://schemas.microsoft.com/office/powerpoint/2010/main" val="3331765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638</TotalTime>
  <Words>1068</Words>
  <Application>Microsoft Office PowerPoint</Application>
  <PresentationFormat>Custom</PresentationFormat>
  <Paragraphs>92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 Boardroom</vt:lpstr>
      <vt:lpstr>Emotional Intelligence in the Workplace  Dr. Al Carlozzi Fallyn Lee OSU-Tulsa Counseling Center</vt:lpstr>
      <vt:lpstr>Daniel Goleman</vt:lpstr>
      <vt:lpstr>What is Emotional Intelligence (EQ)?</vt:lpstr>
      <vt:lpstr>Why is EQ Important at Work?</vt:lpstr>
      <vt:lpstr>Components of EQ</vt:lpstr>
      <vt:lpstr>Evidence of Low EQ in the Workplace</vt:lpstr>
      <vt:lpstr>EQ Involves Emotion and Cognition</vt:lpstr>
      <vt:lpstr>How Does EQ Develop?</vt:lpstr>
      <vt:lpstr>Our Brains</vt:lpstr>
      <vt:lpstr>PowerPoint Presentation</vt:lpstr>
      <vt:lpstr>PowerPoint Presentation</vt:lpstr>
      <vt:lpstr>EQ Can be Improved</vt:lpstr>
      <vt:lpstr>1. Improve Self-Awareness</vt:lpstr>
      <vt:lpstr>2. Improve Self-Regulation</vt:lpstr>
      <vt:lpstr>3. Improve Motivation</vt:lpstr>
      <vt:lpstr>4. Improve Empathic Skills</vt:lpstr>
      <vt:lpstr>5. Improve Social Skills</vt:lpstr>
      <vt:lpstr>Assessing Your EQ</vt:lpstr>
      <vt:lpstr>Case Illustration #1</vt:lpstr>
      <vt:lpstr>Case Illustration #2</vt:lpstr>
      <vt:lpstr>Case Illustration #3</vt:lpstr>
      <vt:lpstr>Case Illustration #4</vt:lpstr>
      <vt:lpstr>Case Illustration #5</vt:lpstr>
    </vt:vector>
  </TitlesOfParts>
  <Company>Oklahoma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in the Workplace</dc:title>
  <dc:creator>Carlozzi, Al</dc:creator>
  <cp:lastModifiedBy>Windows User</cp:lastModifiedBy>
  <cp:revision>46</cp:revision>
  <cp:lastPrinted>2016-11-15T21:05:39Z</cp:lastPrinted>
  <dcterms:created xsi:type="dcterms:W3CDTF">2016-11-09T16:42:08Z</dcterms:created>
  <dcterms:modified xsi:type="dcterms:W3CDTF">2016-11-15T21:10:10Z</dcterms:modified>
</cp:coreProperties>
</file>